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4.jpeg" ContentType="image/jpeg"/>
  <Override PartName="/ppt/media/image2.png" ContentType="image/png"/>
  <Override PartName="/ppt/media/image3.jpeg" ContentType="image/jpeg"/>
  <Override PartName="/ppt/media/image5.jpeg" ContentType="image/jpe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25" name="PlaceHolder 2"/>
          <p:cNvSpPr>
            <a:spLocks noGrp="1"/>
          </p:cNvSpPr>
          <p:nvPr>
            <p:ph type="body"/>
          </p:nvPr>
        </p:nvSpPr>
        <p:spPr>
          <a:xfrm>
            <a:off x="504000" y="1768680"/>
            <a:ext cx="9072000" cy="2090880"/>
          </a:xfrm>
          <a:prstGeom prst="rect">
            <a:avLst/>
          </a:prstGeom>
        </p:spPr>
        <p:txBody>
          <a:bodyPr lIns="0" rIns="0" tIns="0" bIns="0">
            <a:normAutofit/>
          </a:bodyPr>
          <a:p>
            <a:endParaRPr b="0" lang="en-GB" sz="3200" spc="-1" strike="noStrike">
              <a:latin typeface="Arial"/>
            </a:endParaRPr>
          </a:p>
        </p:txBody>
      </p:sp>
      <p:sp>
        <p:nvSpPr>
          <p:cNvPr id="26" name="PlaceHolder 3"/>
          <p:cNvSpPr>
            <a:spLocks noGrp="1"/>
          </p:cNvSpPr>
          <p:nvPr>
            <p:ph type="body"/>
          </p:nvPr>
        </p:nvSpPr>
        <p:spPr>
          <a:xfrm>
            <a:off x="504000" y="4058640"/>
            <a:ext cx="907200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28"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29"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30" name="PlaceHolder 4"/>
          <p:cNvSpPr>
            <a:spLocks noGrp="1"/>
          </p:cNvSpPr>
          <p:nvPr>
            <p:ph type="body"/>
          </p:nvPr>
        </p:nvSpPr>
        <p:spPr>
          <a:xfrm>
            <a:off x="5152680" y="4058640"/>
            <a:ext cx="4426920" cy="2090880"/>
          </a:xfrm>
          <a:prstGeom prst="rect">
            <a:avLst/>
          </a:prstGeom>
        </p:spPr>
        <p:txBody>
          <a:bodyPr lIns="0" rIns="0" tIns="0" bIns="0">
            <a:normAutofit/>
          </a:bodyPr>
          <a:p>
            <a:endParaRPr b="0" lang="en-GB" sz="3200" spc="-1" strike="noStrike">
              <a:latin typeface="Arial"/>
            </a:endParaRPr>
          </a:p>
        </p:txBody>
      </p:sp>
      <p:sp>
        <p:nvSpPr>
          <p:cNvPr id="31" name="PlaceHolder 5"/>
          <p:cNvSpPr>
            <a:spLocks noGrp="1"/>
          </p:cNvSpPr>
          <p:nvPr>
            <p:ph type="body"/>
          </p:nvPr>
        </p:nvSpPr>
        <p:spPr>
          <a:xfrm>
            <a:off x="504000" y="4058640"/>
            <a:ext cx="442692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33" name="PlaceHolder 2"/>
          <p:cNvSpPr>
            <a:spLocks noGrp="1"/>
          </p:cNvSpPr>
          <p:nvPr>
            <p:ph type="body"/>
          </p:nvPr>
        </p:nvSpPr>
        <p:spPr>
          <a:xfrm>
            <a:off x="504000" y="1768680"/>
            <a:ext cx="2921040" cy="2090880"/>
          </a:xfrm>
          <a:prstGeom prst="rect">
            <a:avLst/>
          </a:prstGeom>
        </p:spPr>
        <p:txBody>
          <a:bodyPr lIns="0" rIns="0" tIns="0" bIns="0">
            <a:normAutofit/>
          </a:bodyPr>
          <a:p>
            <a:endParaRPr b="0" lang="en-GB" sz="3200" spc="-1" strike="noStrike">
              <a:latin typeface="Arial"/>
            </a:endParaRPr>
          </a:p>
        </p:txBody>
      </p:sp>
      <p:sp>
        <p:nvSpPr>
          <p:cNvPr id="34" name="PlaceHolder 3"/>
          <p:cNvSpPr>
            <a:spLocks noGrp="1"/>
          </p:cNvSpPr>
          <p:nvPr>
            <p:ph type="body"/>
          </p:nvPr>
        </p:nvSpPr>
        <p:spPr>
          <a:xfrm>
            <a:off x="3571560" y="1768680"/>
            <a:ext cx="2921040" cy="2090880"/>
          </a:xfrm>
          <a:prstGeom prst="rect">
            <a:avLst/>
          </a:prstGeom>
        </p:spPr>
        <p:txBody>
          <a:bodyPr lIns="0" rIns="0" tIns="0" bIns="0">
            <a:normAutofit/>
          </a:bodyPr>
          <a:p>
            <a:endParaRPr b="0" lang="en-GB" sz="3200" spc="-1" strike="noStrike">
              <a:latin typeface="Arial"/>
            </a:endParaRPr>
          </a:p>
        </p:txBody>
      </p:sp>
      <p:sp>
        <p:nvSpPr>
          <p:cNvPr id="35" name="PlaceHolder 4"/>
          <p:cNvSpPr>
            <a:spLocks noGrp="1"/>
          </p:cNvSpPr>
          <p:nvPr>
            <p:ph type="body"/>
          </p:nvPr>
        </p:nvSpPr>
        <p:spPr>
          <a:xfrm>
            <a:off x="6639120" y="1768680"/>
            <a:ext cx="2921040" cy="2090880"/>
          </a:xfrm>
          <a:prstGeom prst="rect">
            <a:avLst/>
          </a:prstGeom>
        </p:spPr>
        <p:txBody>
          <a:bodyPr lIns="0" rIns="0" tIns="0" bIns="0">
            <a:normAutofit/>
          </a:bodyPr>
          <a:p>
            <a:endParaRPr b="0" lang="en-GB" sz="3200" spc="-1" strike="noStrike">
              <a:latin typeface="Arial"/>
            </a:endParaRPr>
          </a:p>
        </p:txBody>
      </p:sp>
      <p:sp>
        <p:nvSpPr>
          <p:cNvPr id="36" name="PlaceHolder 5"/>
          <p:cNvSpPr>
            <a:spLocks noGrp="1"/>
          </p:cNvSpPr>
          <p:nvPr>
            <p:ph type="body"/>
          </p:nvPr>
        </p:nvSpPr>
        <p:spPr>
          <a:xfrm>
            <a:off x="6639120" y="4058640"/>
            <a:ext cx="2921040" cy="2090880"/>
          </a:xfrm>
          <a:prstGeom prst="rect">
            <a:avLst/>
          </a:prstGeom>
        </p:spPr>
        <p:txBody>
          <a:bodyPr lIns="0" rIns="0" tIns="0" bIns="0">
            <a:normAutofit/>
          </a:bodyPr>
          <a:p>
            <a:endParaRPr b="0" lang="en-GB" sz="3200" spc="-1" strike="noStrike">
              <a:latin typeface="Arial"/>
            </a:endParaRPr>
          </a:p>
        </p:txBody>
      </p:sp>
      <p:sp>
        <p:nvSpPr>
          <p:cNvPr id="37" name="PlaceHolder 6"/>
          <p:cNvSpPr>
            <a:spLocks noGrp="1"/>
          </p:cNvSpPr>
          <p:nvPr>
            <p:ph type="body"/>
          </p:nvPr>
        </p:nvSpPr>
        <p:spPr>
          <a:xfrm>
            <a:off x="3571560" y="4058640"/>
            <a:ext cx="2921040" cy="2090880"/>
          </a:xfrm>
          <a:prstGeom prst="rect">
            <a:avLst/>
          </a:prstGeom>
        </p:spPr>
        <p:txBody>
          <a:bodyPr lIns="0" rIns="0" tIns="0" bIns="0">
            <a:normAutofit/>
          </a:bodyPr>
          <a:p>
            <a:endParaRPr b="0" lang="en-GB" sz="3200" spc="-1" strike="noStrike">
              <a:latin typeface="Arial"/>
            </a:endParaRPr>
          </a:p>
        </p:txBody>
      </p:sp>
      <p:sp>
        <p:nvSpPr>
          <p:cNvPr id="38" name="PlaceHolder 7"/>
          <p:cNvSpPr>
            <a:spLocks noGrp="1"/>
          </p:cNvSpPr>
          <p:nvPr>
            <p:ph type="body"/>
          </p:nvPr>
        </p:nvSpPr>
        <p:spPr>
          <a:xfrm>
            <a:off x="504000" y="4058640"/>
            <a:ext cx="292104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43"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45" name="PlaceHolder 2"/>
          <p:cNvSpPr>
            <a:spLocks noGrp="1"/>
          </p:cNvSpPr>
          <p:nvPr>
            <p:ph type="body"/>
          </p:nvPr>
        </p:nvSpPr>
        <p:spPr>
          <a:xfrm>
            <a:off x="504000" y="1768680"/>
            <a:ext cx="907200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47" name="PlaceHolder 2"/>
          <p:cNvSpPr>
            <a:spLocks noGrp="1"/>
          </p:cNvSpPr>
          <p:nvPr>
            <p:ph type="body"/>
          </p:nvPr>
        </p:nvSpPr>
        <p:spPr>
          <a:xfrm>
            <a:off x="504000" y="1768680"/>
            <a:ext cx="4426920" cy="4384080"/>
          </a:xfrm>
          <a:prstGeom prst="rect">
            <a:avLst/>
          </a:prstGeom>
        </p:spPr>
        <p:txBody>
          <a:bodyPr lIns="0" rIns="0" tIns="0" bIns="0">
            <a:normAutofit/>
          </a:bodyPr>
          <a:p>
            <a:endParaRPr b="0" lang="en-GB" sz="3200" spc="-1" strike="noStrike">
              <a:latin typeface="Arial"/>
            </a:endParaRPr>
          </a:p>
        </p:txBody>
      </p:sp>
      <p:sp>
        <p:nvSpPr>
          <p:cNvPr id="48" name="PlaceHolder 3"/>
          <p:cNvSpPr>
            <a:spLocks noGrp="1"/>
          </p:cNvSpPr>
          <p:nvPr>
            <p:ph type="body"/>
          </p:nvPr>
        </p:nvSpPr>
        <p:spPr>
          <a:xfrm>
            <a:off x="5152680" y="1768680"/>
            <a:ext cx="442692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52"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53" name="PlaceHolder 3"/>
          <p:cNvSpPr>
            <a:spLocks noGrp="1"/>
          </p:cNvSpPr>
          <p:nvPr>
            <p:ph type="body"/>
          </p:nvPr>
        </p:nvSpPr>
        <p:spPr>
          <a:xfrm>
            <a:off x="504000" y="4058640"/>
            <a:ext cx="4426920" cy="2090880"/>
          </a:xfrm>
          <a:prstGeom prst="rect">
            <a:avLst/>
          </a:prstGeom>
        </p:spPr>
        <p:txBody>
          <a:bodyPr lIns="0" rIns="0" tIns="0" bIns="0">
            <a:normAutofit/>
          </a:bodyPr>
          <a:p>
            <a:endParaRPr b="0" lang="en-GB" sz="3200" spc="-1" strike="noStrike">
              <a:latin typeface="Arial"/>
            </a:endParaRPr>
          </a:p>
        </p:txBody>
      </p:sp>
      <p:sp>
        <p:nvSpPr>
          <p:cNvPr id="54" name="PlaceHolder 4"/>
          <p:cNvSpPr>
            <a:spLocks noGrp="1"/>
          </p:cNvSpPr>
          <p:nvPr>
            <p:ph type="body"/>
          </p:nvPr>
        </p:nvSpPr>
        <p:spPr>
          <a:xfrm>
            <a:off x="5152680" y="1768680"/>
            <a:ext cx="442692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4"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56" name="PlaceHolder 2"/>
          <p:cNvSpPr>
            <a:spLocks noGrp="1"/>
          </p:cNvSpPr>
          <p:nvPr>
            <p:ph type="body"/>
          </p:nvPr>
        </p:nvSpPr>
        <p:spPr>
          <a:xfrm>
            <a:off x="504000" y="1768680"/>
            <a:ext cx="4426920" cy="4384080"/>
          </a:xfrm>
          <a:prstGeom prst="rect">
            <a:avLst/>
          </a:prstGeom>
        </p:spPr>
        <p:txBody>
          <a:bodyPr lIns="0" rIns="0" tIns="0" bIns="0">
            <a:normAutofit/>
          </a:bodyPr>
          <a:p>
            <a:endParaRPr b="0" lang="en-GB" sz="3200" spc="-1" strike="noStrike">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58" name="PlaceHolder 4"/>
          <p:cNvSpPr>
            <a:spLocks noGrp="1"/>
          </p:cNvSpPr>
          <p:nvPr>
            <p:ph type="body"/>
          </p:nvPr>
        </p:nvSpPr>
        <p:spPr>
          <a:xfrm>
            <a:off x="5152680" y="4058640"/>
            <a:ext cx="442692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60"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61"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62" name="PlaceHolder 4"/>
          <p:cNvSpPr>
            <a:spLocks noGrp="1"/>
          </p:cNvSpPr>
          <p:nvPr>
            <p:ph type="body"/>
          </p:nvPr>
        </p:nvSpPr>
        <p:spPr>
          <a:xfrm>
            <a:off x="504000" y="4058640"/>
            <a:ext cx="907200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64" name="PlaceHolder 2"/>
          <p:cNvSpPr>
            <a:spLocks noGrp="1"/>
          </p:cNvSpPr>
          <p:nvPr>
            <p:ph type="body"/>
          </p:nvPr>
        </p:nvSpPr>
        <p:spPr>
          <a:xfrm>
            <a:off x="504000" y="1768680"/>
            <a:ext cx="9072000" cy="2090880"/>
          </a:xfrm>
          <a:prstGeom prst="rect">
            <a:avLst/>
          </a:prstGeom>
        </p:spPr>
        <p:txBody>
          <a:bodyPr lIns="0" rIns="0" tIns="0" bIns="0">
            <a:normAutofit/>
          </a:bodyPr>
          <a:p>
            <a:endParaRPr b="0" lang="en-GB" sz="3200" spc="-1" strike="noStrike">
              <a:latin typeface="Arial"/>
            </a:endParaRPr>
          </a:p>
        </p:txBody>
      </p:sp>
      <p:sp>
        <p:nvSpPr>
          <p:cNvPr id="65" name="PlaceHolder 3"/>
          <p:cNvSpPr>
            <a:spLocks noGrp="1"/>
          </p:cNvSpPr>
          <p:nvPr>
            <p:ph type="body"/>
          </p:nvPr>
        </p:nvSpPr>
        <p:spPr>
          <a:xfrm>
            <a:off x="504000" y="4058640"/>
            <a:ext cx="907200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67"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68"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69" name="PlaceHolder 4"/>
          <p:cNvSpPr>
            <a:spLocks noGrp="1"/>
          </p:cNvSpPr>
          <p:nvPr>
            <p:ph type="body"/>
          </p:nvPr>
        </p:nvSpPr>
        <p:spPr>
          <a:xfrm>
            <a:off x="5152680" y="4058640"/>
            <a:ext cx="4426920" cy="2090880"/>
          </a:xfrm>
          <a:prstGeom prst="rect">
            <a:avLst/>
          </a:prstGeom>
        </p:spPr>
        <p:txBody>
          <a:bodyPr lIns="0" rIns="0" tIns="0" bIns="0">
            <a:normAutofit/>
          </a:bodyPr>
          <a:p>
            <a:endParaRPr b="0" lang="en-GB" sz="3200" spc="-1" strike="noStrike">
              <a:latin typeface="Arial"/>
            </a:endParaRPr>
          </a:p>
        </p:txBody>
      </p:sp>
      <p:sp>
        <p:nvSpPr>
          <p:cNvPr id="70" name="PlaceHolder 5"/>
          <p:cNvSpPr>
            <a:spLocks noGrp="1"/>
          </p:cNvSpPr>
          <p:nvPr>
            <p:ph type="body"/>
          </p:nvPr>
        </p:nvSpPr>
        <p:spPr>
          <a:xfrm>
            <a:off x="504000" y="4058640"/>
            <a:ext cx="442692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72" name="PlaceHolder 2"/>
          <p:cNvSpPr>
            <a:spLocks noGrp="1"/>
          </p:cNvSpPr>
          <p:nvPr>
            <p:ph type="body"/>
          </p:nvPr>
        </p:nvSpPr>
        <p:spPr>
          <a:xfrm>
            <a:off x="504000" y="1768680"/>
            <a:ext cx="2921040" cy="2090880"/>
          </a:xfrm>
          <a:prstGeom prst="rect">
            <a:avLst/>
          </a:prstGeom>
        </p:spPr>
        <p:txBody>
          <a:bodyPr lIns="0" rIns="0" tIns="0" bIns="0">
            <a:normAutofit/>
          </a:bodyPr>
          <a:p>
            <a:endParaRPr b="0" lang="en-GB" sz="3200" spc="-1" strike="noStrike">
              <a:latin typeface="Arial"/>
            </a:endParaRPr>
          </a:p>
        </p:txBody>
      </p:sp>
      <p:sp>
        <p:nvSpPr>
          <p:cNvPr id="73" name="PlaceHolder 3"/>
          <p:cNvSpPr>
            <a:spLocks noGrp="1"/>
          </p:cNvSpPr>
          <p:nvPr>
            <p:ph type="body"/>
          </p:nvPr>
        </p:nvSpPr>
        <p:spPr>
          <a:xfrm>
            <a:off x="3571560" y="1768680"/>
            <a:ext cx="2921040" cy="2090880"/>
          </a:xfrm>
          <a:prstGeom prst="rect">
            <a:avLst/>
          </a:prstGeom>
        </p:spPr>
        <p:txBody>
          <a:bodyPr lIns="0" rIns="0" tIns="0" bIns="0">
            <a:normAutofit/>
          </a:bodyPr>
          <a:p>
            <a:endParaRPr b="0" lang="en-GB" sz="3200" spc="-1" strike="noStrike">
              <a:latin typeface="Arial"/>
            </a:endParaRPr>
          </a:p>
        </p:txBody>
      </p:sp>
      <p:sp>
        <p:nvSpPr>
          <p:cNvPr id="74" name="PlaceHolder 4"/>
          <p:cNvSpPr>
            <a:spLocks noGrp="1"/>
          </p:cNvSpPr>
          <p:nvPr>
            <p:ph type="body"/>
          </p:nvPr>
        </p:nvSpPr>
        <p:spPr>
          <a:xfrm>
            <a:off x="6639120" y="1768680"/>
            <a:ext cx="2921040" cy="2090880"/>
          </a:xfrm>
          <a:prstGeom prst="rect">
            <a:avLst/>
          </a:prstGeom>
        </p:spPr>
        <p:txBody>
          <a:bodyPr lIns="0" rIns="0" tIns="0" bIns="0">
            <a:normAutofit/>
          </a:bodyPr>
          <a:p>
            <a:endParaRPr b="0" lang="en-GB" sz="3200" spc="-1" strike="noStrike">
              <a:latin typeface="Arial"/>
            </a:endParaRPr>
          </a:p>
        </p:txBody>
      </p:sp>
      <p:sp>
        <p:nvSpPr>
          <p:cNvPr id="75" name="PlaceHolder 5"/>
          <p:cNvSpPr>
            <a:spLocks noGrp="1"/>
          </p:cNvSpPr>
          <p:nvPr>
            <p:ph type="body"/>
          </p:nvPr>
        </p:nvSpPr>
        <p:spPr>
          <a:xfrm>
            <a:off x="6639120" y="4058640"/>
            <a:ext cx="2921040" cy="2090880"/>
          </a:xfrm>
          <a:prstGeom prst="rect">
            <a:avLst/>
          </a:prstGeom>
        </p:spPr>
        <p:txBody>
          <a:bodyPr lIns="0" rIns="0" tIns="0" bIns="0">
            <a:normAutofit/>
          </a:bodyPr>
          <a:p>
            <a:endParaRPr b="0" lang="en-GB" sz="3200" spc="-1" strike="noStrike">
              <a:latin typeface="Arial"/>
            </a:endParaRPr>
          </a:p>
        </p:txBody>
      </p:sp>
      <p:sp>
        <p:nvSpPr>
          <p:cNvPr id="76" name="PlaceHolder 6"/>
          <p:cNvSpPr>
            <a:spLocks noGrp="1"/>
          </p:cNvSpPr>
          <p:nvPr>
            <p:ph type="body"/>
          </p:nvPr>
        </p:nvSpPr>
        <p:spPr>
          <a:xfrm>
            <a:off x="3571560" y="4058640"/>
            <a:ext cx="2921040" cy="2090880"/>
          </a:xfrm>
          <a:prstGeom prst="rect">
            <a:avLst/>
          </a:prstGeom>
        </p:spPr>
        <p:txBody>
          <a:bodyPr lIns="0" rIns="0" tIns="0" bIns="0">
            <a:normAutofit/>
          </a:bodyPr>
          <a:p>
            <a:endParaRPr b="0" lang="en-GB" sz="3200" spc="-1" strike="noStrike">
              <a:latin typeface="Arial"/>
            </a:endParaRPr>
          </a:p>
        </p:txBody>
      </p:sp>
      <p:sp>
        <p:nvSpPr>
          <p:cNvPr id="77" name="PlaceHolder 7"/>
          <p:cNvSpPr>
            <a:spLocks noGrp="1"/>
          </p:cNvSpPr>
          <p:nvPr>
            <p:ph type="body"/>
          </p:nvPr>
        </p:nvSpPr>
        <p:spPr>
          <a:xfrm>
            <a:off x="504000" y="4058640"/>
            <a:ext cx="292104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6" name="PlaceHolder 2"/>
          <p:cNvSpPr>
            <a:spLocks noGrp="1"/>
          </p:cNvSpPr>
          <p:nvPr>
            <p:ph type="body"/>
          </p:nvPr>
        </p:nvSpPr>
        <p:spPr>
          <a:xfrm>
            <a:off x="504000" y="1768680"/>
            <a:ext cx="907200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8" name="PlaceHolder 2"/>
          <p:cNvSpPr>
            <a:spLocks noGrp="1"/>
          </p:cNvSpPr>
          <p:nvPr>
            <p:ph type="body"/>
          </p:nvPr>
        </p:nvSpPr>
        <p:spPr>
          <a:xfrm>
            <a:off x="504000" y="1768680"/>
            <a:ext cx="4426920" cy="4384080"/>
          </a:xfrm>
          <a:prstGeom prst="rect">
            <a:avLst/>
          </a:prstGeom>
        </p:spPr>
        <p:txBody>
          <a:bodyPr lIns="0" rIns="0" tIns="0" bIns="0">
            <a:normAutofit/>
          </a:bodyPr>
          <a:p>
            <a:endParaRPr b="0" lang="en-GB" sz="3200" spc="-1" strike="noStrike">
              <a:latin typeface="Arial"/>
            </a:endParaRPr>
          </a:p>
        </p:txBody>
      </p:sp>
      <p:sp>
        <p:nvSpPr>
          <p:cNvPr id="9" name="PlaceHolder 3"/>
          <p:cNvSpPr>
            <a:spLocks noGrp="1"/>
          </p:cNvSpPr>
          <p:nvPr>
            <p:ph type="body"/>
          </p:nvPr>
        </p:nvSpPr>
        <p:spPr>
          <a:xfrm>
            <a:off x="5152680" y="1768680"/>
            <a:ext cx="442692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13"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14" name="PlaceHolder 3"/>
          <p:cNvSpPr>
            <a:spLocks noGrp="1"/>
          </p:cNvSpPr>
          <p:nvPr>
            <p:ph type="body"/>
          </p:nvPr>
        </p:nvSpPr>
        <p:spPr>
          <a:xfrm>
            <a:off x="504000" y="4058640"/>
            <a:ext cx="4426920" cy="2090880"/>
          </a:xfrm>
          <a:prstGeom prst="rect">
            <a:avLst/>
          </a:prstGeom>
        </p:spPr>
        <p:txBody>
          <a:bodyPr lIns="0" rIns="0" tIns="0" bIns="0">
            <a:normAutofit/>
          </a:bodyPr>
          <a:p>
            <a:endParaRPr b="0" lang="en-GB" sz="3200" spc="-1" strike="noStrike">
              <a:latin typeface="Arial"/>
            </a:endParaRPr>
          </a:p>
        </p:txBody>
      </p:sp>
      <p:sp>
        <p:nvSpPr>
          <p:cNvPr id="15" name="PlaceHolder 4"/>
          <p:cNvSpPr>
            <a:spLocks noGrp="1"/>
          </p:cNvSpPr>
          <p:nvPr>
            <p:ph type="body"/>
          </p:nvPr>
        </p:nvSpPr>
        <p:spPr>
          <a:xfrm>
            <a:off x="5152680" y="1768680"/>
            <a:ext cx="4426920" cy="4384080"/>
          </a:xfrm>
          <a:prstGeom prst="rect">
            <a:avLst/>
          </a:prstGeom>
        </p:spPr>
        <p:txBody>
          <a:bodyPr lIns="0" rIns="0" tIns="0" bIns="0">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17" name="PlaceHolder 2"/>
          <p:cNvSpPr>
            <a:spLocks noGrp="1"/>
          </p:cNvSpPr>
          <p:nvPr>
            <p:ph type="body"/>
          </p:nvPr>
        </p:nvSpPr>
        <p:spPr>
          <a:xfrm>
            <a:off x="504000" y="1768680"/>
            <a:ext cx="4426920" cy="4384080"/>
          </a:xfrm>
          <a:prstGeom prst="rect">
            <a:avLst/>
          </a:prstGeom>
        </p:spPr>
        <p:txBody>
          <a:bodyPr lIns="0" rIns="0" tIns="0" bIns="0">
            <a:normAutofit/>
          </a:bodyPr>
          <a:p>
            <a:endParaRPr b="0" lang="en-GB" sz="3200" spc="-1" strike="noStrike">
              <a:latin typeface="Arial"/>
            </a:endParaRPr>
          </a:p>
        </p:txBody>
      </p:sp>
      <p:sp>
        <p:nvSpPr>
          <p:cNvPr id="18"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19" name="PlaceHolder 4"/>
          <p:cNvSpPr>
            <a:spLocks noGrp="1"/>
          </p:cNvSpPr>
          <p:nvPr>
            <p:ph type="body"/>
          </p:nvPr>
        </p:nvSpPr>
        <p:spPr>
          <a:xfrm>
            <a:off x="5152680" y="4058640"/>
            <a:ext cx="4426920" cy="2090880"/>
          </a:xfrm>
          <a:prstGeom prst="rect">
            <a:avLst/>
          </a:prstGeom>
        </p:spPr>
        <p:txBody>
          <a:bodyPr lIns="0" rIns="0" tIns="0" bIns="0">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GB" sz="4400" spc="-1" strike="noStrike">
              <a:latin typeface="Arial"/>
            </a:endParaRPr>
          </a:p>
        </p:txBody>
      </p:sp>
      <p:sp>
        <p:nvSpPr>
          <p:cNvPr id="21" name="PlaceHolder 2"/>
          <p:cNvSpPr>
            <a:spLocks noGrp="1"/>
          </p:cNvSpPr>
          <p:nvPr>
            <p:ph type="body"/>
          </p:nvPr>
        </p:nvSpPr>
        <p:spPr>
          <a:xfrm>
            <a:off x="504000" y="1768680"/>
            <a:ext cx="4426920" cy="2090880"/>
          </a:xfrm>
          <a:prstGeom prst="rect">
            <a:avLst/>
          </a:prstGeom>
        </p:spPr>
        <p:txBody>
          <a:bodyPr lIns="0" rIns="0" tIns="0" bIns="0">
            <a:normAutofit/>
          </a:bodyPr>
          <a:p>
            <a:endParaRPr b="0" lang="en-GB" sz="3200" spc="-1" strike="noStrike">
              <a:latin typeface="Arial"/>
            </a:endParaRPr>
          </a:p>
        </p:txBody>
      </p:sp>
      <p:sp>
        <p:nvSpPr>
          <p:cNvPr id="22" name="PlaceHolder 3"/>
          <p:cNvSpPr>
            <a:spLocks noGrp="1"/>
          </p:cNvSpPr>
          <p:nvPr>
            <p:ph type="body"/>
          </p:nvPr>
        </p:nvSpPr>
        <p:spPr>
          <a:xfrm>
            <a:off x="5152680" y="1768680"/>
            <a:ext cx="4426920" cy="2090880"/>
          </a:xfrm>
          <a:prstGeom prst="rect">
            <a:avLst/>
          </a:prstGeom>
        </p:spPr>
        <p:txBody>
          <a:bodyPr lIns="0" rIns="0" tIns="0" bIns="0">
            <a:normAutofit/>
          </a:bodyPr>
          <a:p>
            <a:endParaRPr b="0" lang="en-GB" sz="3200" spc="-1" strike="noStrike">
              <a:latin typeface="Arial"/>
            </a:endParaRPr>
          </a:p>
        </p:txBody>
      </p:sp>
      <p:sp>
        <p:nvSpPr>
          <p:cNvPr id="23" name="PlaceHolder 4"/>
          <p:cNvSpPr>
            <a:spLocks noGrp="1"/>
          </p:cNvSpPr>
          <p:nvPr>
            <p:ph type="body"/>
          </p:nvPr>
        </p:nvSpPr>
        <p:spPr>
          <a:xfrm>
            <a:off x="504000" y="4058640"/>
            <a:ext cx="9072000" cy="2090880"/>
          </a:xfrm>
          <a:prstGeom prst="rect">
            <a:avLst/>
          </a:prstGeom>
        </p:spPr>
        <p:txBody>
          <a:bodyPr lIns="0" rIns="0" tIns="0" bIns="0">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720" y="720"/>
            <a:ext cx="10078560" cy="7558560"/>
          </a:xfrm>
          <a:prstGeom prst="rect">
            <a:avLst/>
          </a:prstGeom>
          <a:ln>
            <a:noFill/>
          </a:ln>
        </p:spPr>
      </p:pic>
      <p:sp>
        <p:nvSpPr>
          <p:cNvPr id="1" name="PlaceHolder 1"/>
          <p:cNvSpPr>
            <a:spLocks noGrp="1"/>
          </p:cNvSpPr>
          <p:nvPr>
            <p:ph type="title"/>
          </p:nvPr>
        </p:nvSpPr>
        <p:spPr>
          <a:xfrm>
            <a:off x="504000" y="301320"/>
            <a:ext cx="9072000" cy="1261800"/>
          </a:xfrm>
          <a:prstGeom prst="rect">
            <a:avLst/>
          </a:prstGeom>
        </p:spPr>
        <p:txBody>
          <a:bodyPr lIns="0" rIns="0" tIns="0" bIns="0" anchor="ctr"/>
          <a:p>
            <a:pPr algn="ctr"/>
            <a:r>
              <a:rPr b="0" lang="en-GB" sz="4400" spc="-1" strike="noStrike">
                <a:latin typeface="Arial"/>
              </a:rPr>
              <a:t>Click to edit the title text format</a:t>
            </a:r>
            <a:endParaRPr b="0" lang="en-GB" sz="4400" spc="-1" strike="noStrike">
              <a:latin typeface="Arial"/>
            </a:endParaRPr>
          </a:p>
        </p:txBody>
      </p:sp>
      <p:sp>
        <p:nvSpPr>
          <p:cNvPr id="2"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9" name="" descr=""/>
          <p:cNvPicPr/>
          <p:nvPr/>
        </p:nvPicPr>
        <p:blipFill>
          <a:blip r:embed="rId2"/>
          <a:stretch/>
        </p:blipFill>
        <p:spPr>
          <a:xfrm>
            <a:off x="720" y="720"/>
            <a:ext cx="10078560" cy="7558560"/>
          </a:xfrm>
          <a:prstGeom prst="rect">
            <a:avLst/>
          </a:prstGeom>
          <a:ln>
            <a:noFill/>
          </a:ln>
        </p:spPr>
      </p:pic>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r>
              <a:rPr b="0" lang="en-GB" sz="4400" spc="-1" strike="noStrike">
                <a:latin typeface="Arial"/>
              </a:rPr>
              <a:t>Click to edit the title text format</a:t>
            </a:r>
            <a:endParaRPr b="0" lang="en-GB" sz="4400" spc="-1" strike="noStrike">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mailto:hello@sisofrida.org" TargetMode="External"/><Relationship Id="rId2" Type="http://schemas.openxmlformats.org/officeDocument/2006/relationships/hyperlink" Target="http://www.sisofrida.org/" TargetMode="External"/><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504000" y="576000"/>
            <a:ext cx="7198920" cy="7189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CEDAW for disabled women</a:t>
            </a:r>
            <a:endParaRPr b="0" lang="en-GB" sz="3600" spc="-1" strike="noStrike">
              <a:latin typeface="Arial"/>
            </a:endParaRPr>
          </a:p>
        </p:txBody>
      </p:sp>
      <p:sp>
        <p:nvSpPr>
          <p:cNvPr id="79" name="CustomShape 2"/>
          <p:cNvSpPr/>
          <p:nvPr/>
        </p:nvSpPr>
        <p:spPr>
          <a:xfrm>
            <a:off x="504000" y="1800000"/>
            <a:ext cx="9070920" cy="4383360"/>
          </a:xfrm>
          <a:prstGeom prst="rect">
            <a:avLst/>
          </a:prstGeom>
          <a:noFill/>
          <a:ln>
            <a:noFill/>
          </a:ln>
        </p:spPr>
        <p:style>
          <a:lnRef idx="0"/>
          <a:fillRef idx="0"/>
          <a:effectRef idx="0"/>
          <a:fontRef idx="minor"/>
        </p:style>
      </p:sp>
      <p:pic>
        <p:nvPicPr>
          <p:cNvPr id="80" name="" descr=""/>
          <p:cNvPicPr/>
          <p:nvPr/>
        </p:nvPicPr>
        <p:blipFill>
          <a:blip r:embed="rId1"/>
          <a:stretch/>
        </p:blipFill>
        <p:spPr>
          <a:xfrm>
            <a:off x="1296000" y="1944000"/>
            <a:ext cx="7702920" cy="3464640"/>
          </a:xfrm>
          <a:prstGeom prst="rect">
            <a:avLst/>
          </a:prstGeom>
          <a:ln>
            <a:noFill/>
          </a:ln>
        </p:spPr>
      </p:pic>
      <p:sp>
        <p:nvSpPr>
          <p:cNvPr id="81" name="CustomShape 3"/>
          <p:cNvSpPr/>
          <p:nvPr/>
        </p:nvSpPr>
        <p:spPr>
          <a:xfrm>
            <a:off x="1440000" y="5904000"/>
            <a:ext cx="7342920" cy="857160"/>
          </a:xfrm>
          <a:prstGeom prst="rect">
            <a:avLst/>
          </a:prstGeom>
          <a:noFill/>
          <a:ln>
            <a:noFill/>
          </a:ln>
        </p:spPr>
        <p:style>
          <a:lnRef idx="0"/>
          <a:fillRef idx="0"/>
          <a:effectRef idx="0"/>
          <a:fontRef idx="minor"/>
        </p:style>
        <p:txBody>
          <a:bodyPr lIns="90000" rIns="90000" tIns="45000" bIns="45000"/>
          <a:p>
            <a:r>
              <a:rPr b="0" lang="en-GB" sz="1800" spc="-1" strike="noStrike">
                <a:solidFill>
                  <a:srgbClr val="000000"/>
                </a:solidFill>
                <a:latin typeface="Arial"/>
                <a:ea typeface="DejaVu Sans"/>
              </a:rPr>
              <a:t> </a:t>
            </a:r>
            <a:r>
              <a:rPr b="0" lang="en-GB" sz="1800" spc="-1" strike="noStrike">
                <a:solidFill>
                  <a:srgbClr val="000000"/>
                </a:solidFill>
                <a:latin typeface="Arial"/>
                <a:ea typeface="DejaVu Sans"/>
              </a:rPr>
              <a:t>Two Sisters of Frida joined the UK UN CEDAW delegation of women’s organisations to go to Geneva 2013</a:t>
            </a:r>
            <a:endParaRPr b="0" lang="en-GB" sz="1800" spc="-1" strike="noStrike">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504000" y="576000"/>
            <a:ext cx="7198920" cy="7189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CEDAW and CRPD very similar</a:t>
            </a:r>
            <a:endParaRPr b="0" lang="en-GB" sz="3600" spc="-1" strike="noStrike">
              <a:latin typeface="Arial"/>
            </a:endParaRPr>
          </a:p>
        </p:txBody>
      </p:sp>
      <p:pic>
        <p:nvPicPr>
          <p:cNvPr id="100" name="" descr=""/>
          <p:cNvPicPr/>
          <p:nvPr/>
        </p:nvPicPr>
        <p:blipFill>
          <a:blip r:embed="rId1"/>
          <a:stretch/>
        </p:blipFill>
        <p:spPr>
          <a:xfrm>
            <a:off x="1906920" y="1880280"/>
            <a:ext cx="6588720" cy="4383360"/>
          </a:xfrm>
          <a:prstGeom prst="rect">
            <a:avLst/>
          </a:prstGeom>
          <a:ln>
            <a:noFill/>
          </a:ln>
        </p:spPr>
      </p:pic>
      <p:sp>
        <p:nvSpPr>
          <p:cNvPr id="101" name="CustomShape 2"/>
          <p:cNvSpPr/>
          <p:nvPr/>
        </p:nvSpPr>
        <p:spPr>
          <a:xfrm>
            <a:off x="1744920" y="6237720"/>
            <a:ext cx="6246000" cy="601200"/>
          </a:xfrm>
          <a:prstGeom prst="rect">
            <a:avLst/>
          </a:prstGeom>
          <a:noFill/>
          <a:ln>
            <a:noFill/>
          </a:ln>
        </p:spPr>
        <p:style>
          <a:lnRef idx="0"/>
          <a:fillRef idx="0"/>
          <a:effectRef idx="0"/>
          <a:fontRef idx="minor"/>
        </p:style>
        <p:txBody>
          <a:bodyPr lIns="90000" rIns="90000" tIns="45000" bIns="45000"/>
          <a:p>
            <a:r>
              <a:rPr b="0" lang="en-GB" sz="1800" spc="-1" strike="noStrike">
                <a:solidFill>
                  <a:srgbClr val="000000"/>
                </a:solidFill>
                <a:latin typeface="Arial"/>
                <a:ea typeface="DejaVu Sans"/>
              </a:rPr>
              <a:t>Sarah Rennie, from Sisters of Frida, part of the UK disabled people s delegation to the UN CRPD 2017, Geneva</a:t>
            </a:r>
            <a:endParaRPr b="0" lang="en-GB" sz="1800" spc="-1" strike="noStrike">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504000" y="168120"/>
            <a:ext cx="7198920" cy="1535040"/>
          </a:xfrm>
          <a:prstGeom prst="rect">
            <a:avLst/>
          </a:prstGeom>
          <a:noFill/>
          <a:ln>
            <a:noFill/>
          </a:ln>
        </p:spPr>
        <p:style>
          <a:lnRef idx="0"/>
          <a:fillRef idx="0"/>
          <a:effectRef idx="0"/>
          <a:fontRef idx="minor"/>
        </p:style>
        <p:txBody>
          <a:bodyPr lIns="0" rIns="0" tIns="0" bIns="0" anchor="ctr"/>
          <a:p>
            <a:r>
              <a:rPr b="0" lang="en-GB" sz="2600" spc="-1" strike="noStrike">
                <a:solidFill>
                  <a:srgbClr val="000000"/>
                </a:solidFill>
                <a:latin typeface="Arial"/>
                <a:ea typeface="DejaVu Sans"/>
              </a:rPr>
              <a:t>DPAC Triggers UN Inquiry Into Grave and Systematic Violations of Disabled People’s Rights</a:t>
            </a:r>
            <a:endParaRPr b="0" lang="en-GB" sz="2600" spc="-1" strike="noStrike">
              <a:latin typeface="Arial"/>
            </a:endParaRPr>
          </a:p>
        </p:txBody>
      </p:sp>
      <p:sp>
        <p:nvSpPr>
          <p:cNvPr id="103"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3600" spc="-1" strike="noStrike">
                <a:solidFill>
                  <a:srgbClr val="000000"/>
                </a:solidFill>
                <a:latin typeface="Arial"/>
                <a:ea typeface="DejaVu Sans"/>
              </a:rPr>
              <a:t>The UN Inquiry and UN visit to the UK to examine the grave and systematic violations of the UN Convention on the Rights of Persons with Disabilities (UNCRPD) was initiated by DPAC</a:t>
            </a:r>
            <a:r>
              <a:rPr b="0" lang="en-GB" sz="2600" spc="-1" strike="noStrike">
                <a:solidFill>
                  <a:srgbClr val="000000"/>
                </a:solidFill>
                <a:latin typeface="Arial"/>
                <a:ea typeface="DejaVu Sans"/>
              </a:rPr>
              <a:t>.</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504000" y="576000"/>
            <a:ext cx="7198920" cy="718920"/>
          </a:xfrm>
          <a:prstGeom prst="rect">
            <a:avLst/>
          </a:prstGeom>
          <a:noFill/>
          <a:ln>
            <a:noFill/>
          </a:ln>
        </p:spPr>
        <p:style>
          <a:lnRef idx="0"/>
          <a:fillRef idx="0"/>
          <a:effectRef idx="0"/>
          <a:fontRef idx="minor"/>
        </p:style>
      </p:sp>
      <p:sp>
        <p:nvSpPr>
          <p:cNvPr id="105"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In May 2013, after 3 years of onslaught against disabled people by the Condem government, DPAC made a formal submission under the CRPD Optional Protocol which establishes an individual complaints mechanism for the Convention.</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This inquiry is the first of its kind – it has great historic importance. It means the UN will examine the vicious and punitive attacks on disabled people’s independent living as well as the cuts which have seen so many placed in inhumane circumstances and has led to unnecessary deaths.</a:t>
            </a:r>
            <a:endParaRPr b="0" lang="en-GB" sz="2600" spc="-1" strike="noStrike">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504000" y="168120"/>
            <a:ext cx="7198920" cy="153504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A ‘human catastrophe’ – New UN condemnation for UK human rights record</a:t>
            </a:r>
            <a:endParaRPr b="0" lang="en-GB" sz="3600" spc="-1" strike="noStrike">
              <a:latin typeface="Arial"/>
            </a:endParaRPr>
          </a:p>
        </p:txBody>
      </p:sp>
      <p:sp>
        <p:nvSpPr>
          <p:cNvPr id="107"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The UK Government’s claim to be a ‘world leader in disability issues’ has today been crushed by the UN Committee on the Rights of Persons with Disabilities. The Committee has released damning Concluding Observations on the UK, following its first Review of the government’s compliance with the Convention.</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The Observations conclude last week’s public examination of the UK Government’s record on delivering disabled people’s rights. The examination was declared by the UK rapporteur Mr Stig Langvad, to be “the most challenging exercise in the history of the Committee”. Mr Langvad raised deep concerns on the UK Government’s failure to implement the rights of disabled people. He also noted the government’s “lack of recognition of the findings and recommendations of the (2016) Inquiry” which found ‘grave and systematic violations of disabled people’s human rights’.</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504000" y="576000"/>
            <a:ext cx="7198920" cy="7189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Disabled women and CEDAW</a:t>
            </a:r>
            <a:endParaRPr b="0" lang="en-GB" sz="3600" spc="-1" strike="noStrike">
              <a:latin typeface="Arial"/>
            </a:endParaRPr>
          </a:p>
        </p:txBody>
      </p:sp>
      <p:sp>
        <p:nvSpPr>
          <p:cNvPr id="109"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Involvement of Disabled Women: Nothing about us without us</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See http://www.sisofrida.org/involvement-of-disabled-women-nothing-about-us-without-us/</a:t>
            </a:r>
            <a:endParaRPr b="0" lang="en-GB" sz="2600" spc="-1" strike="noStrike">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504000" y="576000"/>
            <a:ext cx="7198920" cy="7189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Disabled women and CEDAW</a:t>
            </a:r>
            <a:endParaRPr b="0" lang="en-GB" sz="3600" spc="-1" strike="noStrike">
              <a:latin typeface="Arial"/>
            </a:endParaRPr>
          </a:p>
        </p:txBody>
      </p:sp>
      <p:sp>
        <p:nvSpPr>
          <p:cNvPr id="111"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We did not have much space in the CRPD shadow report but we will build on with CEDAW.</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We want to underline the intersecting oppression of the cuts on benefits and services on disabled women.</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There are specific issues that affect disabled women such as domestic violence and women’s health issue</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We look forward to collaborating with all of you,</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Thank you.</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Our email: </a:t>
            </a:r>
            <a:r>
              <a:rPr b="0" lang="en-GB" sz="2600" spc="-1" strike="noStrike" u="sng">
                <a:solidFill>
                  <a:srgbClr val="0000ff"/>
                </a:solidFill>
                <a:uFillTx/>
                <a:latin typeface="Arial"/>
                <a:ea typeface="DejaVu Sans"/>
                <a:hlinkClick r:id="rId1"/>
              </a:rPr>
              <a:t>hello@sisofrida.org</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ff"/>
                </a:solidFill>
                <a:latin typeface="Arial"/>
                <a:ea typeface="DejaVu Sans"/>
              </a:rPr>
              <a:t>Website </a:t>
            </a:r>
            <a:r>
              <a:rPr b="0" lang="en-GB" sz="2600" spc="-1" strike="noStrike" u="sng">
                <a:solidFill>
                  <a:srgbClr val="0000ff"/>
                </a:solidFill>
                <a:uFillTx/>
                <a:latin typeface="Arial"/>
                <a:ea typeface="DejaVu Sans"/>
                <a:hlinkClick r:id="rId2"/>
              </a:rPr>
              <a:t>www.sisofrida.org</a:t>
            </a:r>
            <a:r>
              <a:rPr b="0" lang="en-GB" sz="2600" spc="-1" strike="noStrike">
                <a:solidFill>
                  <a:srgbClr val="0000ff"/>
                </a:solidFill>
                <a:latin typeface="Arial"/>
                <a:ea typeface="DejaVu Sans"/>
              </a:rPr>
              <a:t>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ff"/>
                </a:solidFill>
                <a:latin typeface="Arial"/>
                <a:ea typeface="DejaVu Sans"/>
              </a:rPr>
              <a:t>Twitter @sisofrida </a:t>
            </a:r>
            <a:endParaRPr b="0" lang="en-GB" sz="2600" spc="-1" strike="noStrike">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504000" y="576000"/>
            <a:ext cx="7198920" cy="7189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First, a tribute to Eleanor Firman</a:t>
            </a:r>
            <a:endParaRPr b="0" lang="en-GB" sz="3600" spc="-1" strike="noStrike">
              <a:latin typeface="Arial"/>
            </a:endParaRPr>
          </a:p>
        </p:txBody>
      </p:sp>
      <p:pic>
        <p:nvPicPr>
          <p:cNvPr id="83" name="" descr=""/>
          <p:cNvPicPr/>
          <p:nvPr/>
        </p:nvPicPr>
        <p:blipFill>
          <a:blip r:embed="rId1"/>
          <a:stretch/>
        </p:blipFill>
        <p:spPr>
          <a:xfrm>
            <a:off x="1131840" y="1799640"/>
            <a:ext cx="7814880" cy="4383360"/>
          </a:xfrm>
          <a:prstGeom prst="rect">
            <a:avLst/>
          </a:prstGeom>
          <a:ln>
            <a:noFill/>
          </a:ln>
        </p:spPr>
      </p:pic>
      <p:sp>
        <p:nvSpPr>
          <p:cNvPr id="84" name="CustomShape 2"/>
          <p:cNvSpPr/>
          <p:nvPr/>
        </p:nvSpPr>
        <p:spPr>
          <a:xfrm>
            <a:off x="1368000" y="6184080"/>
            <a:ext cx="6982920" cy="345240"/>
          </a:xfrm>
          <a:prstGeom prst="rect">
            <a:avLst/>
          </a:prstGeom>
          <a:noFill/>
          <a:ln>
            <a:noFill/>
          </a:ln>
        </p:spPr>
        <p:style>
          <a:lnRef idx="0"/>
          <a:fillRef idx="0"/>
          <a:effectRef idx="0"/>
          <a:fontRef idx="minor"/>
        </p:style>
        <p:txBody>
          <a:bodyPr lIns="90000" rIns="90000" tIns="45000" bIns="45000"/>
          <a:p>
            <a:r>
              <a:rPr b="0" lang="en-GB" sz="1800" spc="-1" strike="noStrike">
                <a:solidFill>
                  <a:srgbClr val="000000"/>
                </a:solidFill>
                <a:latin typeface="Arial"/>
                <a:ea typeface="DejaVu Sans"/>
              </a:rPr>
              <a:t>Eleanor Firman went with us in 2013 - she died this year (2017) on Easter Sunday.</a:t>
            </a:r>
            <a:endParaRPr b="0" lang="en-GB" sz="1800" spc="-1" strike="noStrike">
              <a:latin typeface="Arial"/>
            </a:endParaRPr>
          </a:p>
        </p:txBody>
      </p:sp>
      <p:sp>
        <p:nvSpPr>
          <p:cNvPr id="85" name="CustomShape 3"/>
          <p:cNvSpPr/>
          <p:nvPr/>
        </p:nvSpPr>
        <p:spPr>
          <a:xfrm>
            <a:off x="7056000" y="5373720"/>
            <a:ext cx="1007280" cy="601560"/>
          </a:xfrm>
          <a:prstGeom prst="rect">
            <a:avLst/>
          </a:prstGeom>
          <a:noFill/>
          <a:ln>
            <a:noFill/>
          </a:ln>
        </p:spPr>
        <p:style>
          <a:lnRef idx="0"/>
          <a:fillRef idx="0"/>
          <a:effectRef idx="0"/>
          <a:fontRef idx="minor"/>
        </p:style>
        <p:txBody>
          <a:bodyPr lIns="90000" rIns="90000" tIns="45000" bIns="45000"/>
          <a:p>
            <a:r>
              <a:rPr b="0" lang="en-GB" sz="1800" spc="-1" strike="noStrike">
                <a:solidFill>
                  <a:srgbClr val="ffffff"/>
                </a:solidFill>
                <a:latin typeface="Arial"/>
                <a:ea typeface="DejaVu Sans"/>
              </a:rPr>
              <a:t>Eleanor Firman</a:t>
            </a:r>
            <a:endParaRPr b="0" lang="en-GB" sz="1800" spc="-1" strike="noStrike">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583560" y="2088000"/>
            <a:ext cx="9013320" cy="2156400"/>
          </a:xfrm>
          <a:prstGeom prst="rect">
            <a:avLst/>
          </a:prstGeom>
          <a:noFill/>
          <a:ln>
            <a:noFill/>
          </a:ln>
        </p:spPr>
        <p:style>
          <a:lnRef idx="0"/>
          <a:fillRef idx="0"/>
          <a:effectRef idx="0"/>
          <a:fontRef idx="minor"/>
        </p:style>
        <p:txBody>
          <a:bodyPr lIns="90000" rIns="90000" tIns="45000" bIns="45000"/>
          <a:p>
            <a:pPr algn="ctr">
              <a:lnSpc>
                <a:spcPct val="100000"/>
              </a:lnSpc>
            </a:pPr>
            <a:r>
              <a:rPr b="0" lang="en-GB" sz="3600" spc="-1" strike="noStrike">
                <a:solidFill>
                  <a:srgbClr val="000000"/>
                </a:solidFill>
                <a:latin typeface="Arial"/>
                <a:ea typeface="DejaVu Sans"/>
              </a:rPr>
              <a:t> </a:t>
            </a:r>
            <a:r>
              <a:rPr b="0" lang="en-GB" sz="3600" spc="-1" strike="noStrike">
                <a:solidFill>
                  <a:srgbClr val="000000"/>
                </a:solidFill>
                <a:latin typeface="Arial"/>
                <a:ea typeface="DejaVu Sans"/>
              </a:rPr>
              <a:t>There were recommendations specifically on disabled women for the UK Govt from CEDAW committee</a:t>
            </a:r>
            <a:endParaRPr b="0" lang="en-GB" sz="3600" spc="-1" strike="noStrike">
              <a:latin typeface="Arial"/>
            </a:endParaRPr>
          </a:p>
          <a:p>
            <a:pPr algn="ctr">
              <a:lnSpc>
                <a:spcPct val="100000"/>
              </a:lnSpc>
            </a:pPr>
            <a:endParaRPr b="0" lang="en-GB" sz="3600" spc="-1" strike="noStrike">
              <a:latin typeface="Arial"/>
            </a:endParaRPr>
          </a:p>
          <a:p>
            <a:pPr algn="ctr">
              <a:lnSpc>
                <a:spcPct val="100000"/>
              </a:lnSpc>
            </a:pPr>
            <a:r>
              <a:rPr b="0" lang="en-GB" sz="2400" spc="-1" strike="noStrike">
                <a:solidFill>
                  <a:srgbClr val="000000"/>
                </a:solidFill>
                <a:latin typeface="Arial"/>
                <a:ea typeface="DejaVu Sans"/>
              </a:rPr>
              <a:t>Ref http://www.sisofrida.org/recommendations-on-disabled-women-for-the-uk-govt-from-cedaw-committee/</a:t>
            </a:r>
            <a:endParaRPr b="0" lang="en-GB" sz="2400" spc="-1" strike="noStrike">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1008720" y="192600"/>
            <a:ext cx="7198920" cy="1535040"/>
          </a:xfrm>
          <a:prstGeom prst="rect">
            <a:avLst/>
          </a:prstGeom>
          <a:noFill/>
          <a:ln>
            <a:noFill/>
          </a:ln>
        </p:spPr>
        <p:style>
          <a:lnRef idx="0"/>
          <a:fillRef idx="0"/>
          <a:effectRef idx="0"/>
          <a:fontRef idx="minor"/>
        </p:style>
        <p:txBody>
          <a:bodyPr lIns="0" rIns="0" tIns="0" bIns="0" anchor="ctr"/>
          <a:p>
            <a:r>
              <a:rPr b="0" lang="en-GB" sz="2600" spc="-1" strike="noStrike">
                <a:solidFill>
                  <a:srgbClr val="000000"/>
                </a:solidFill>
                <a:latin typeface="Arial"/>
                <a:ea typeface="DejaVu Sans"/>
              </a:rPr>
              <a:t>Recommendations on disabled women for the UK Govt from CEDAW committee</a:t>
            </a:r>
            <a:endParaRPr b="0" lang="en-GB" sz="2600" spc="-1" strike="noStrike">
              <a:latin typeface="Arial"/>
            </a:endParaRPr>
          </a:p>
        </p:txBody>
      </p:sp>
      <p:sp>
        <p:nvSpPr>
          <p:cNvPr id="88"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3200" spc="-1" strike="noStrike">
                <a:solidFill>
                  <a:srgbClr val="000000"/>
                </a:solidFill>
                <a:latin typeface="Arial"/>
                <a:ea typeface="DejaVu Sans"/>
              </a:rPr>
              <a:t>20. The Committee is concerned that the austerity measures introduced by the State party have resulted in serious cuts in funding for organisations providing social services to women, including those providing for women only. The Committee is concerned that these cuts have had a negative impact on women with disabilities and older women. ….</a:t>
            </a:r>
            <a:endParaRPr b="0" lang="en-GB" sz="3200" spc="-1" strike="noStrike">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504000" y="424080"/>
            <a:ext cx="7198920" cy="10231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 </a:t>
            </a:r>
            <a:r>
              <a:rPr b="0" lang="en-GB" sz="2800" spc="-1" strike="noStrike">
                <a:solidFill>
                  <a:srgbClr val="000000"/>
                </a:solidFill>
                <a:latin typeface="Arial"/>
                <a:ea typeface="DejaVu Sans"/>
              </a:rPr>
              <a:t>recommendations that mention disabled women</a:t>
            </a:r>
            <a:endParaRPr b="0" lang="en-GB" sz="2800" spc="-1" strike="noStrike">
              <a:latin typeface="Arial"/>
            </a:endParaRPr>
          </a:p>
        </p:txBody>
      </p:sp>
      <p:sp>
        <p:nvSpPr>
          <p:cNvPr id="90"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3200" spc="-1" strike="noStrike">
                <a:solidFill>
                  <a:srgbClr val="000000"/>
                </a:solidFill>
                <a:latin typeface="Arial"/>
                <a:ea typeface="DejaVu Sans"/>
              </a:rPr>
              <a:t>21. The Committee urges the State party to mitigate the impact of austerity measures on women and services provided to women, particularly women with disabilities and older women. ….</a:t>
            </a:r>
            <a:endParaRPr b="0" lang="en-GB" sz="3200" spc="-1" strike="noStrike">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504000" y="424080"/>
            <a:ext cx="7198920" cy="10231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 </a:t>
            </a:r>
            <a:r>
              <a:rPr b="0" lang="en-GB" sz="3600" spc="-1" strike="noStrike">
                <a:solidFill>
                  <a:srgbClr val="000000"/>
                </a:solidFill>
                <a:latin typeface="Arial"/>
                <a:ea typeface="DejaVu Sans"/>
              </a:rPr>
              <a:t>recommendations that mention disabled women</a:t>
            </a:r>
            <a:endParaRPr b="0" lang="en-GB" sz="3600" spc="-1" strike="noStrike">
              <a:latin typeface="Arial"/>
            </a:endParaRPr>
          </a:p>
        </p:txBody>
      </p:sp>
      <p:sp>
        <p:nvSpPr>
          <p:cNvPr id="92"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3200" spc="-1" strike="noStrike">
                <a:solidFill>
                  <a:srgbClr val="000000"/>
                </a:solidFill>
                <a:latin typeface="Arial"/>
                <a:ea typeface="DejaVu Sans"/>
              </a:rPr>
              <a:t>42. While noting the increase in the representation of women in the public sector, the Committee is concerned that women continue to be significantly under represented in certain fields, including in parliament, in the judiciary and on public sector boards. The Committee is particularly concerned at the low representation of black and minority ethnic women and women with disabilities in political life.</a:t>
            </a:r>
            <a:endParaRPr b="0" lang="en-GB" sz="32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3200" spc="-1" strike="noStrike">
                <a:solidFill>
                  <a:srgbClr val="000000"/>
                </a:solidFill>
                <a:latin typeface="Arial"/>
                <a:ea typeface="DejaVu Sans"/>
              </a:rPr>
              <a:t> </a:t>
            </a:r>
            <a:r>
              <a:rPr b="0" lang="en-GB" sz="3200" spc="-1" strike="noStrike">
                <a:solidFill>
                  <a:srgbClr val="000000"/>
                </a:solidFill>
                <a:latin typeface="Arial"/>
                <a:ea typeface="DejaVu Sans"/>
              </a:rPr>
              <a:t>(there is one exception at the last elections, one disabled BME MP Marsha de Cordova was elected)</a:t>
            </a:r>
            <a:endParaRPr b="0" lang="en-GB" sz="3200" spc="-1" strike="noStrike">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504000" y="424080"/>
            <a:ext cx="7198920" cy="10231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 </a:t>
            </a:r>
            <a:r>
              <a:rPr b="0" lang="en-GB" sz="3600" spc="-1" strike="noStrike">
                <a:solidFill>
                  <a:srgbClr val="000000"/>
                </a:solidFill>
                <a:latin typeface="Arial"/>
                <a:ea typeface="DejaVu Sans"/>
              </a:rPr>
              <a:t>recommendations that mention disabled women</a:t>
            </a:r>
            <a:endParaRPr b="0" lang="en-GB" sz="3600" spc="-1" strike="noStrike">
              <a:latin typeface="Arial"/>
            </a:endParaRPr>
          </a:p>
        </p:txBody>
      </p:sp>
      <p:sp>
        <p:nvSpPr>
          <p:cNvPr id="94"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46. ….. Furthermore, the Committee is concerned at existing occupational segregation and persisting gender pay gap, and the high unemployment rates of women with disabilities.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 </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47. The Committee recommends that the State party should:</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(c) Create more opportunities for women with disabilities to access employment; ….</a:t>
            </a:r>
            <a:endParaRPr b="0" lang="en-GB" sz="2600" spc="-1" strike="noStrike">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504000" y="424080"/>
            <a:ext cx="7198920" cy="10231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 </a:t>
            </a:r>
            <a:r>
              <a:rPr b="0" lang="en-GB" sz="3600" spc="-1" strike="noStrike">
                <a:solidFill>
                  <a:srgbClr val="000000"/>
                </a:solidFill>
                <a:latin typeface="Arial"/>
                <a:ea typeface="DejaVu Sans"/>
              </a:rPr>
              <a:t>recommendations that mention disabled women</a:t>
            </a:r>
            <a:endParaRPr b="0" lang="en-GB" sz="3600" spc="-1" strike="noStrike">
              <a:latin typeface="Arial"/>
            </a:endParaRPr>
          </a:p>
        </p:txBody>
      </p:sp>
      <p:sp>
        <p:nvSpPr>
          <p:cNvPr id="96"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53. The Committee urges the State party to:</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(a) Strengthen the implementation of programmes and policies aimed at providing effective access for women to health-care, particularly to women with disabilities, older women, asylum-seeking and Traveller women;</a:t>
            </a:r>
            <a:endParaRPr b="0" lang="en-GB" sz="2600" spc="-1" strike="noStrike">
              <a:latin typeface="Arial"/>
            </a:endParaRPr>
          </a:p>
          <a:p>
            <a:pPr marL="432000" indent="-322920">
              <a:lnSpc>
                <a:spcPct val="100000"/>
              </a:lnSpc>
              <a:spcAft>
                <a:spcPts val="1417"/>
              </a:spcAft>
              <a:buClr>
                <a:srgbClr val="99cc66"/>
              </a:buClr>
              <a:buSzPct val="45000"/>
              <a:buFont typeface="Wingdings" charset="2"/>
              <a:buChar char=""/>
            </a:pPr>
            <a:r>
              <a:rPr b="0" lang="en-GB" sz="2600" spc="-1" strike="noStrike">
                <a:solidFill>
                  <a:srgbClr val="000000"/>
                </a:solidFill>
                <a:latin typeface="Arial"/>
                <a:ea typeface="DejaVu Sans"/>
              </a:rPr>
              <a:t>(b) Pay special attention to the health needs of women with disabilities, ensuring their access to prenatal care and all reproductive health services; and …</a:t>
            </a:r>
            <a:endParaRPr b="0" lang="en-GB" sz="2600" spc="-1" strike="noStrike">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504000" y="424080"/>
            <a:ext cx="7198920" cy="1023120"/>
          </a:xfrm>
          <a:prstGeom prst="rect">
            <a:avLst/>
          </a:prstGeom>
          <a:noFill/>
          <a:ln>
            <a:noFill/>
          </a:ln>
        </p:spPr>
        <p:style>
          <a:lnRef idx="0"/>
          <a:fillRef idx="0"/>
          <a:effectRef idx="0"/>
          <a:fontRef idx="minor"/>
        </p:style>
        <p:txBody>
          <a:bodyPr lIns="0" rIns="0" tIns="0" bIns="0" anchor="ctr"/>
          <a:p>
            <a:r>
              <a:rPr b="0" lang="en-GB" sz="3600" spc="-1" strike="noStrike">
                <a:solidFill>
                  <a:srgbClr val="000000"/>
                </a:solidFill>
                <a:latin typeface="Arial"/>
                <a:ea typeface="DejaVu Sans"/>
              </a:rPr>
              <a:t>On the recommendations that mention disabled women</a:t>
            </a:r>
            <a:endParaRPr b="0" lang="en-GB" sz="3600" spc="-1" strike="noStrike">
              <a:latin typeface="Arial"/>
            </a:endParaRPr>
          </a:p>
        </p:txBody>
      </p:sp>
      <p:sp>
        <p:nvSpPr>
          <p:cNvPr id="98" name="CustomShape 2"/>
          <p:cNvSpPr/>
          <p:nvPr/>
        </p:nvSpPr>
        <p:spPr>
          <a:xfrm>
            <a:off x="504000" y="1800000"/>
            <a:ext cx="9070920" cy="4383360"/>
          </a:xfrm>
          <a:prstGeom prst="rect">
            <a:avLst/>
          </a:prstGeom>
          <a:noFill/>
          <a:ln>
            <a:noFill/>
          </a:ln>
        </p:spPr>
        <p:style>
          <a:lnRef idx="0"/>
          <a:fillRef idx="0"/>
          <a:effectRef idx="0"/>
          <a:fontRef idx="minor"/>
        </p:style>
        <p:txBody>
          <a:bodyPr lIns="0" rIns="0" tIns="0" bIns="0">
            <a:normAutofit/>
          </a:bodyPr>
          <a:p>
            <a:pPr algn="ctr">
              <a:lnSpc>
                <a:spcPct val="100000"/>
              </a:lnSpc>
              <a:spcAft>
                <a:spcPts val="1417"/>
              </a:spcAft>
            </a:pPr>
            <a:endParaRPr b="0" lang="en-GB" sz="1800" spc="-1" strike="noStrike">
              <a:latin typeface="Arial"/>
            </a:endParaRPr>
          </a:p>
          <a:p>
            <a:pPr marL="432000" indent="-322920" algn="ctr">
              <a:lnSpc>
                <a:spcPct val="100000"/>
              </a:lnSpc>
              <a:spcAft>
                <a:spcPts val="1417"/>
              </a:spcAft>
              <a:buClr>
                <a:srgbClr val="99cc66"/>
              </a:buClr>
              <a:buSzPct val="45000"/>
              <a:buFont typeface="Wingdings" charset="2"/>
              <a:buChar char=""/>
            </a:pPr>
            <a:r>
              <a:rPr b="0" lang="en-GB" sz="4000" spc="-1" strike="noStrike">
                <a:solidFill>
                  <a:srgbClr val="000000"/>
                </a:solidFill>
                <a:latin typeface="Arial"/>
                <a:ea typeface="DejaVu Sans"/>
              </a:rPr>
              <a:t>We can categorically say that the UK government has </a:t>
            </a:r>
            <a:r>
              <a:rPr b="1" lang="en-GB" sz="4000" spc="-1" strike="noStrike">
                <a:solidFill>
                  <a:srgbClr val="000000"/>
                </a:solidFill>
                <a:latin typeface="Arial"/>
                <a:ea typeface="DejaVu Sans"/>
              </a:rPr>
              <a:t>NOT </a:t>
            </a:r>
            <a:r>
              <a:rPr b="0" lang="en-GB" sz="4000" spc="-1" strike="noStrike">
                <a:solidFill>
                  <a:srgbClr val="000000"/>
                </a:solidFill>
                <a:latin typeface="Arial"/>
                <a:ea typeface="DejaVu Sans"/>
              </a:rPr>
              <a:t>followed any of the recommendations</a:t>
            </a:r>
            <a:endParaRPr b="0" lang="en-GB" sz="4000" spc="-1" strike="noStrike">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144</TotalTime>
  <Application>LibreOffice/5.4.2.2$Windows_X86_64 LibreOffice_project/22b09f6418e8c2d508a9eaf86b2399209b0990f4</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2017-11-24T00:06:54Z</dcterms:created>
  <dc:creator/>
  <dc:description/>
  <dc:language>en-GB</dc:language>
  <cp:lastModifiedBy/>
  <dcterms:modified xsi:type="dcterms:W3CDTF">2017-12-22T12:55:45Z</dcterms:modified>
  <cp:revision>7</cp:revision>
  <dc:subject/>
  <dc:title/>
</cp:coreProperties>
</file>